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7999075" cy="38519100"/>
  <p:notesSz cx="6858000" cy="9144000"/>
  <p:custDataLst>
    <p:tags r:id="rId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32" userDrawn="1">
          <p15:clr>
            <a:srgbClr val="A4A3A4"/>
          </p15:clr>
        </p15:guide>
        <p15:guide id="2" pos="56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4" autoAdjust="0"/>
    <p:restoredTop sz="94660"/>
  </p:normalViewPr>
  <p:slideViewPr>
    <p:cSldViewPr snapToGrid="0" showGuides="1">
      <p:cViewPr varScale="1">
        <p:scale>
          <a:sx n="21" d="100"/>
          <a:sy n="21" d="100"/>
        </p:scale>
        <p:origin x="4017" y="45"/>
      </p:cViewPr>
      <p:guideLst>
        <p:guide orient="horz" pos="12132"/>
        <p:guide pos="56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769882" y="5136000"/>
            <a:ext cx="14467323" cy="1443741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181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769882" y="19998046"/>
            <a:ext cx="14467323" cy="827017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4725" spc="200"/>
            </a:lvl1pPr>
            <a:lvl2pPr marL="899795" indent="0" algn="ctr">
              <a:buNone/>
              <a:defRPr sz="3935"/>
            </a:lvl2pPr>
            <a:lvl3pPr marL="1800225" indent="0" algn="ctr">
              <a:buNone/>
              <a:defRPr sz="3545"/>
            </a:lvl3pPr>
            <a:lvl4pPr marL="2700020" indent="0" algn="ctr">
              <a:buNone/>
              <a:defRPr sz="3150"/>
            </a:lvl4pPr>
            <a:lvl5pPr marL="3599815" indent="0" algn="ctr">
              <a:buNone/>
              <a:defRPr sz="3150"/>
            </a:lvl5pPr>
            <a:lvl6pPr marL="4500245" indent="0" algn="ctr">
              <a:buNone/>
              <a:defRPr sz="3150"/>
            </a:lvl6pPr>
            <a:lvl7pPr marL="5400040" indent="0" algn="ctr">
              <a:buNone/>
              <a:defRPr sz="3150"/>
            </a:lvl7pPr>
            <a:lvl8pPr marL="6299835" indent="0" algn="ctr">
              <a:buNone/>
              <a:defRPr sz="3150"/>
            </a:lvl8pPr>
            <a:lvl9pPr marL="7200265" indent="0" algn="ctr">
              <a:buNone/>
              <a:defRPr sz="315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898228" y="4347401"/>
            <a:ext cx="16200000" cy="3079577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769882" y="13952125"/>
            <a:ext cx="14467323" cy="572239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1181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769882" y="19998046"/>
            <a:ext cx="14467323" cy="2648882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4725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98228" y="3417260"/>
            <a:ext cx="16194685" cy="396321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98228" y="8371275"/>
            <a:ext cx="16194685" cy="26731463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939173" y="21615684"/>
            <a:ext cx="11469685" cy="430696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866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939173" y="25922644"/>
            <a:ext cx="11469685" cy="4873134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354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9979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80022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3pPr>
            <a:lvl4pPr marL="27000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59981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4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04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29983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26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98228" y="3417260"/>
            <a:ext cx="16194685" cy="396321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98228" y="8431937"/>
            <a:ext cx="7642913" cy="26670802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9465945" y="8431937"/>
            <a:ext cx="7642913" cy="26670802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98228" y="3417260"/>
            <a:ext cx="16194685" cy="396321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98228" y="8027527"/>
            <a:ext cx="7887402" cy="214337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393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99795" indent="0">
              <a:buNone/>
              <a:defRPr sz="3935" b="1"/>
            </a:lvl2pPr>
            <a:lvl3pPr marL="1800225" indent="0">
              <a:buNone/>
              <a:defRPr sz="3545" b="1"/>
            </a:lvl3pPr>
            <a:lvl4pPr marL="2700020" indent="0">
              <a:buNone/>
              <a:defRPr sz="3150" b="1"/>
            </a:lvl4pPr>
            <a:lvl5pPr marL="3599815" indent="0">
              <a:buNone/>
              <a:defRPr sz="3150" b="1"/>
            </a:lvl5pPr>
            <a:lvl6pPr marL="4500245" indent="0">
              <a:buNone/>
              <a:defRPr sz="3150" b="1"/>
            </a:lvl6pPr>
            <a:lvl7pPr marL="5400040" indent="0">
              <a:buNone/>
              <a:defRPr sz="3150" b="1"/>
            </a:lvl7pPr>
            <a:lvl8pPr marL="6299835" indent="0">
              <a:buNone/>
              <a:defRPr sz="3150" b="1"/>
            </a:lvl8pPr>
            <a:lvl9pPr marL="7200265" indent="0">
              <a:buNone/>
              <a:defRPr sz="315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98228" y="10413543"/>
            <a:ext cx="7887402" cy="24689196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9206324" y="7985564"/>
            <a:ext cx="7887402" cy="214337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393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99795" indent="0">
              <a:buNone/>
              <a:defRPr sz="3935" b="1"/>
            </a:lvl2pPr>
            <a:lvl3pPr marL="1800225" indent="0">
              <a:buNone/>
              <a:defRPr sz="3545" b="1"/>
            </a:lvl3pPr>
            <a:lvl4pPr marL="2700020" indent="0">
              <a:buNone/>
              <a:defRPr sz="3150" b="1"/>
            </a:lvl4pPr>
            <a:lvl5pPr marL="3599815" indent="0">
              <a:buNone/>
              <a:defRPr sz="3150" b="1"/>
            </a:lvl5pPr>
            <a:lvl6pPr marL="4500245" indent="0">
              <a:buNone/>
              <a:defRPr sz="3150" b="1"/>
            </a:lvl6pPr>
            <a:lvl7pPr marL="5400040" indent="0">
              <a:buNone/>
              <a:defRPr sz="3150" b="1"/>
            </a:lvl7pPr>
            <a:lvl8pPr marL="6299835" indent="0">
              <a:buNone/>
              <a:defRPr sz="3150" b="1"/>
            </a:lvl8pPr>
            <a:lvl9pPr marL="7200265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9206324" y="10413543"/>
            <a:ext cx="7887402" cy="24689196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98228" y="3417260"/>
            <a:ext cx="16194685" cy="396321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898228" y="8735244"/>
            <a:ext cx="7726000" cy="2588220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315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9375591" y="8735244"/>
            <a:ext cx="7717323" cy="2588220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315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5110433" y="5136000"/>
            <a:ext cx="1541339" cy="28247998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551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1350000" y="5136000"/>
            <a:ext cx="13537205" cy="28247998"/>
          </a:xfrm>
        </p:spPr>
        <p:txBody>
          <a:bodyPr vert="eaVert" lIns="46800" tIns="46800" rIns="46800" bIns="46800"/>
          <a:lstStyle>
            <a:lvl1pPr marL="450215" indent="-450215">
              <a:spcAft>
                <a:spcPts val="1000"/>
              </a:spcAft>
              <a:defRPr spc="300"/>
            </a:lvl1pPr>
            <a:lvl2pPr marL="1350010" indent="-450215">
              <a:defRPr spc="300"/>
            </a:lvl2pPr>
            <a:lvl3pPr marL="2249805" indent="-450215">
              <a:defRPr spc="300"/>
            </a:lvl3pPr>
            <a:lvl4pPr marL="3150235" indent="-450215">
              <a:defRPr spc="300"/>
            </a:lvl4pPr>
            <a:lvl5pPr marL="4050030" indent="-450215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98228" y="3417260"/>
            <a:ext cx="16194685" cy="3963212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98228" y="8371275"/>
            <a:ext cx="16194685" cy="2673146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903543" y="35466707"/>
            <a:ext cx="3986221" cy="1779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9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6076772" y="35466707"/>
            <a:ext cx="5846457" cy="1779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9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13106693" y="35466707"/>
            <a:ext cx="3986221" cy="1779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9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00225" rtl="0" eaLnBrk="1" fontAlgn="auto" latinLnBrk="0" hangingPunct="1">
        <a:lnSpc>
          <a:spcPct val="100000"/>
        </a:lnSpc>
        <a:spcBef>
          <a:spcPct val="0"/>
        </a:spcBef>
        <a:buNone/>
        <a:defRPr sz="708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450215" indent="-450215" algn="l" defTabSz="1800225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●"/>
        <a:defRPr sz="354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1350010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600"/>
        </a:spcAft>
        <a:buFont typeface="Arial" panose="020B0604020202020204" pitchFamily="34" charset="0"/>
        <a:buChar char="●"/>
        <a:tabLst>
          <a:tab pos="3168650" algn="l"/>
          <a:tab pos="3168650" algn="l"/>
          <a:tab pos="3168650" algn="l"/>
          <a:tab pos="3168650" algn="l"/>
        </a:tabLst>
        <a:defRPr sz="31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2249805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600"/>
        </a:spcAft>
        <a:buFont typeface="Arial" panose="020B0604020202020204" pitchFamily="34" charset="0"/>
        <a:buChar char="●"/>
        <a:defRPr sz="31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3150235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300"/>
        </a:spcAft>
        <a:buFont typeface="Wingdings" panose="05000000000000000000" charset="0"/>
        <a:buChar char=""/>
        <a:defRPr sz="275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4050030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300"/>
        </a:spcAft>
        <a:buFont typeface="Arial" panose="020B0604020202020204" pitchFamily="34" charset="0"/>
        <a:buChar char="•"/>
        <a:defRPr sz="275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494982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6pPr>
      <a:lvl7pPr marL="585025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7pPr>
      <a:lvl8pPr marL="675005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8pPr>
      <a:lvl9pPr marL="764984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1pPr>
      <a:lvl2pPr marL="89979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2pPr>
      <a:lvl3pPr marL="180022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3pPr>
      <a:lvl4pPr marL="270002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4pPr>
      <a:lvl5pPr marL="359981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5pPr>
      <a:lvl6pPr marL="450024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6pPr>
      <a:lvl7pPr marL="540004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7pPr>
      <a:lvl8pPr marL="629983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8pPr>
      <a:lvl9pPr marL="720026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tags" Target="../tags/tag66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r="5337"/>
          <a:stretch>
            <a:fillRect/>
          </a:stretch>
        </p:blipFill>
        <p:spPr>
          <a:xfrm>
            <a:off x="13372" y="438039"/>
            <a:ext cx="2273300" cy="2273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90887" y="198417"/>
            <a:ext cx="146688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b="1" dirty="0">
                <a:sym typeface="+mn-ea"/>
              </a:rPr>
              <a:t>DynTCG: Dynamic View Synthesis from Monocular RGBD Streams via Flow-Tracked Compact Gaussians</a:t>
            </a:r>
            <a:endParaRPr lang="en-US" altLang="zh-CN" sz="34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3239" y="1273711"/>
            <a:ext cx="17259300" cy="1379230"/>
            <a:chOff x="473489" y="562849"/>
            <a:chExt cx="17259300" cy="1379230"/>
          </a:xfrm>
        </p:grpSpPr>
        <p:sp>
          <p:nvSpPr>
            <p:cNvPr id="5" name="文本框 4"/>
            <p:cNvSpPr txBox="1"/>
            <p:nvPr/>
          </p:nvSpPr>
          <p:spPr>
            <a:xfrm>
              <a:off x="473489" y="562849"/>
              <a:ext cx="172593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err="1"/>
                <a:t>Zhehao</a:t>
              </a:r>
              <a:r>
                <a:rPr lang="en-US" altLang="zh-CN" sz="2800" dirty="0"/>
                <a:t> Shen</a:t>
              </a:r>
              <a:r>
                <a:rPr lang="en-US" altLang="zh-CN" sz="2800" baseline="30000" dirty="0"/>
                <a:t>1</a:t>
              </a:r>
              <a:r>
                <a:rPr lang="en-US" altLang="zh-CN" sz="2800" dirty="0"/>
                <a:t>  </a:t>
              </a:r>
              <a:r>
                <a:rPr lang="en-US" altLang="zh-CN" sz="2800" dirty="0" err="1"/>
                <a:t>Penghao</a:t>
              </a:r>
              <a:r>
                <a:rPr lang="en-US" altLang="zh-CN" sz="2800" dirty="0"/>
                <a:t> Wang</a:t>
              </a:r>
              <a:r>
                <a:rPr lang="en-US" altLang="zh-CN" sz="2800" baseline="30000" dirty="0"/>
                <a:t>1</a:t>
              </a:r>
              <a:r>
                <a:rPr lang="en-US" altLang="zh-CN" sz="2800" dirty="0"/>
                <a:t>  Yu Hong</a:t>
              </a:r>
              <a:r>
                <a:rPr lang="en-US" altLang="zh-CN" sz="2800" baseline="30000" dirty="0"/>
                <a:t>1</a:t>
              </a:r>
              <a:r>
                <a:rPr lang="en-US" altLang="zh-CN" sz="2800" dirty="0"/>
                <a:t>  </a:t>
              </a:r>
            </a:p>
            <a:p>
              <a:pPr algn="ctr"/>
              <a:r>
                <a:rPr lang="en-US" altLang="zh-CN" sz="2800" dirty="0" err="1"/>
                <a:t>Zhirui</a:t>
              </a:r>
              <a:r>
                <a:rPr lang="en-US" altLang="zh-CN" sz="2800" dirty="0"/>
                <a:t> Zhang</a:t>
              </a:r>
              <a:r>
                <a:rPr lang="en-US" altLang="zh-CN" sz="2800" baseline="30000" dirty="0"/>
                <a:t>1</a:t>
              </a:r>
              <a:r>
                <a:rPr lang="en-US" altLang="zh-CN" sz="2800" dirty="0"/>
                <a:t>   </a:t>
              </a:r>
              <a:r>
                <a:rPr lang="en-US" altLang="zh-CN" sz="2800" dirty="0" err="1"/>
                <a:t>Shouchen</a:t>
              </a:r>
              <a:r>
                <a:rPr lang="en-US" altLang="zh-CN" sz="2800" dirty="0"/>
                <a:t> Zhou</a:t>
              </a:r>
              <a:r>
                <a:rPr lang="en-US" altLang="zh-CN" sz="2800" baseline="30000" dirty="0"/>
                <a:t>1</a:t>
              </a:r>
              <a:r>
                <a:rPr lang="en-US" altLang="zh-CN" sz="2800" dirty="0"/>
                <a:t>  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850794" y="1418859"/>
              <a:ext cx="5275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aseline="30000" dirty="0"/>
                <a:t>1</a:t>
              </a:r>
              <a:r>
                <a:rPr lang="en-US" altLang="zh-CN" sz="2800" dirty="0"/>
                <a:t>ShanghaiTech University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719" y="2713425"/>
            <a:ext cx="8820150" cy="725715"/>
            <a:chOff x="0" y="2939415"/>
            <a:chExt cx="8820150" cy="725715"/>
          </a:xfrm>
        </p:grpSpPr>
        <p:sp>
          <p:nvSpPr>
            <p:cNvPr id="3" name="单圆角矩形 2"/>
            <p:cNvSpPr/>
            <p:nvPr/>
          </p:nvSpPr>
          <p:spPr>
            <a:xfrm>
              <a:off x="0" y="2939415"/>
              <a:ext cx="8820150" cy="725715"/>
            </a:xfrm>
            <a:prstGeom prst="round1Rect">
              <a:avLst>
                <a:gd name="adj" fmla="val 497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2730" y="2979106"/>
              <a:ext cx="32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Contributions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537" y="1020121"/>
            <a:ext cx="3106420" cy="9093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8448" y="3467983"/>
            <a:ext cx="8734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propose a deformable Gaussian representation based on monocular RGBD input, aimed at accomplishing the task of dynamic novel view synthesis.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Utilizing optical flow tracking from 2D images, we provide an optimized initialization for the dynamic Gaussian deform field, significantly accelerating the training speed and enhancing the rendering quality under a monocular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showcase a companion compression scheme, supporting high quality rendering with low storage, even under various platforms.. </a:t>
            </a:r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0" y="33206200"/>
            <a:ext cx="8820150" cy="725715"/>
            <a:chOff x="0" y="2939415"/>
            <a:chExt cx="8820150" cy="725715"/>
          </a:xfrm>
        </p:grpSpPr>
        <p:sp>
          <p:nvSpPr>
            <p:cNvPr id="17" name="单圆角矩形 16"/>
            <p:cNvSpPr/>
            <p:nvPr/>
          </p:nvSpPr>
          <p:spPr>
            <a:xfrm>
              <a:off x="0" y="2939415"/>
              <a:ext cx="8820150" cy="725715"/>
            </a:xfrm>
            <a:prstGeom prst="round1Rect">
              <a:avLst>
                <a:gd name="adj" fmla="val 497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52730" y="2979106"/>
              <a:ext cx="32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Comparison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-63182" y="7372036"/>
            <a:ext cx="9189085" cy="8616950"/>
            <a:chOff x="-126" y="11247"/>
            <a:chExt cx="14471" cy="1357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" y="12640"/>
              <a:ext cx="14471" cy="7169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4" y="11247"/>
              <a:ext cx="13890" cy="1143"/>
              <a:chOff x="0" y="2939415"/>
              <a:chExt cx="8820150" cy="725715"/>
            </a:xfrm>
          </p:grpSpPr>
          <p:sp>
            <p:nvSpPr>
              <p:cNvPr id="13" name="单圆角矩形 12"/>
              <p:cNvSpPr/>
              <p:nvPr/>
            </p:nvSpPr>
            <p:spPr>
              <a:xfrm>
                <a:off x="0" y="2939415"/>
                <a:ext cx="8820150" cy="725715"/>
              </a:xfrm>
              <a:prstGeom prst="round1Rect">
                <a:avLst>
                  <a:gd name="adj" fmla="val 49742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52730" y="2979106"/>
                <a:ext cx="32867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</a:rPr>
                  <a:t>Pipeline</a:t>
                </a:r>
                <a:endParaRPr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22" y="19842"/>
                  <a:ext cx="13775" cy="4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400" b="1" dirty="0"/>
                    <a:t>Setting: </a:t>
                  </a:r>
                  <a:r>
                    <a:rPr lang="en-US" altLang="zh-CN" sz="2400" dirty="0"/>
                    <a:t>RGB-D monocular stream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400" b="1" dirty="0"/>
                    <a:t>Initialize: </a:t>
                  </a:r>
                  <a:r>
                    <a:rPr lang="en-US" altLang="zh-CN" sz="2400" dirty="0"/>
                    <a:t>depth back-projection to generate initial point clouds, further generating Gaussians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400" b="1" dirty="0"/>
                    <a:t>Prior: </a:t>
                  </a:r>
                  <a:r>
                    <a:rPr lang="en-US" altLang="zh-CN" sz="2400" dirty="0"/>
                    <a:t>RAFT method to complete pixel-to-pixel track, projecting initial Gaussians onto pixels in different frames to obtain displacement of corresponding points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400" b="1" dirty="0"/>
                    <a:t>D-net:</a:t>
                  </a:r>
                  <a:r>
                    <a:rPr lang="en-US" altLang="zh-CN" sz="2400" dirty="0"/>
                    <a:t> deformable net to predict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</m:oMath>
                  </a14:m>
                  <a:endParaRPr lang="zh-CN" altLang="en-US" sz="2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400" b="1" dirty="0"/>
                    <a:t>Encoding: </a:t>
                  </a:r>
                  <a:r>
                    <a:rPr lang="en-US" altLang="zh-CN" sz="2400" dirty="0"/>
                    <a:t>use RANS and </a:t>
                  </a:r>
                  <a:r>
                    <a:rPr lang="en-US" altLang="zh-CN" sz="2400" dirty="0" err="1"/>
                    <a:t>Quatization</a:t>
                  </a:r>
                  <a:r>
                    <a:rPr lang="en-US" altLang="zh-CN" sz="2400" dirty="0"/>
                    <a:t> to compress</a:t>
                  </a: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" y="19842"/>
                  <a:ext cx="13775" cy="4975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/>
          <p:cNvGrpSpPr/>
          <p:nvPr/>
        </p:nvGrpSpPr>
        <p:grpSpPr>
          <a:xfrm>
            <a:off x="8972758" y="2753116"/>
            <a:ext cx="8820150" cy="725715"/>
            <a:chOff x="0" y="2939415"/>
            <a:chExt cx="8820150" cy="725715"/>
          </a:xfrm>
        </p:grpSpPr>
        <p:sp>
          <p:nvSpPr>
            <p:cNvPr id="25" name="单圆角矩形 24"/>
            <p:cNvSpPr/>
            <p:nvPr/>
          </p:nvSpPr>
          <p:spPr>
            <a:xfrm>
              <a:off x="0" y="2939415"/>
              <a:ext cx="8820150" cy="725715"/>
            </a:xfrm>
            <a:prstGeom prst="round1Rect">
              <a:avLst>
                <a:gd name="adj" fmla="val 497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52730" y="2979106"/>
              <a:ext cx="5189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Ablation: Scale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12889" y="23147374"/>
            <a:ext cx="8820150" cy="725715"/>
            <a:chOff x="0" y="2939415"/>
            <a:chExt cx="8820150" cy="725715"/>
          </a:xfrm>
        </p:grpSpPr>
        <p:sp>
          <p:nvSpPr>
            <p:cNvPr id="28" name="单圆角矩形 27"/>
            <p:cNvSpPr/>
            <p:nvPr/>
          </p:nvSpPr>
          <p:spPr>
            <a:xfrm>
              <a:off x="0" y="2939415"/>
              <a:ext cx="8820150" cy="725715"/>
            </a:xfrm>
            <a:prstGeom prst="round1Rect">
              <a:avLst>
                <a:gd name="adj" fmla="val 497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52730" y="2979106"/>
              <a:ext cx="32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Results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0" y="24748126"/>
            <a:ext cx="8820150" cy="725715"/>
            <a:chOff x="0" y="16126572"/>
            <a:chExt cx="8820150" cy="725715"/>
          </a:xfrm>
        </p:grpSpPr>
        <p:grpSp>
          <p:nvGrpSpPr>
            <p:cNvPr id="21" name="组合 20"/>
            <p:cNvGrpSpPr/>
            <p:nvPr/>
          </p:nvGrpSpPr>
          <p:grpSpPr>
            <a:xfrm>
              <a:off x="0" y="16126572"/>
              <a:ext cx="8820150" cy="725715"/>
              <a:chOff x="0" y="2939415"/>
              <a:chExt cx="8820150" cy="725715"/>
            </a:xfrm>
          </p:grpSpPr>
          <p:sp>
            <p:nvSpPr>
              <p:cNvPr id="22" name="单圆角矩形 21"/>
              <p:cNvSpPr/>
              <p:nvPr/>
            </p:nvSpPr>
            <p:spPr>
              <a:xfrm>
                <a:off x="0" y="2939415"/>
                <a:ext cx="8820150" cy="725715"/>
              </a:xfrm>
              <a:prstGeom prst="round1Rect">
                <a:avLst>
                  <a:gd name="adj" fmla="val 49742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52730" y="2979106"/>
                <a:ext cx="32867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252729" y="16166265"/>
              <a:ext cx="8252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Component: Residual Compression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16" y="27261029"/>
            <a:ext cx="9626106" cy="574330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7" y="25812808"/>
            <a:ext cx="8082116" cy="459102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0" y="16145116"/>
            <a:ext cx="11350171" cy="725715"/>
            <a:chOff x="0" y="16126572"/>
            <a:chExt cx="11350171" cy="725715"/>
          </a:xfrm>
        </p:grpSpPr>
        <p:grpSp>
          <p:nvGrpSpPr>
            <p:cNvPr id="35" name="组合 34"/>
            <p:cNvGrpSpPr/>
            <p:nvPr/>
          </p:nvGrpSpPr>
          <p:grpSpPr>
            <a:xfrm>
              <a:off x="0" y="16126572"/>
              <a:ext cx="8820150" cy="725715"/>
              <a:chOff x="0" y="2939415"/>
              <a:chExt cx="8820150" cy="725715"/>
            </a:xfrm>
          </p:grpSpPr>
          <p:sp>
            <p:nvSpPr>
              <p:cNvPr id="37" name="单圆角矩形 36"/>
              <p:cNvSpPr/>
              <p:nvPr/>
            </p:nvSpPr>
            <p:spPr>
              <a:xfrm>
                <a:off x="0" y="2939415"/>
                <a:ext cx="8820150" cy="725715"/>
              </a:xfrm>
              <a:prstGeom prst="round1Rect">
                <a:avLst>
                  <a:gd name="adj" fmla="val 49742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52730" y="2979106"/>
                <a:ext cx="32867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252729" y="16166265"/>
              <a:ext cx="110974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Component: Optical Flow Tracking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6897749"/>
            <a:ext cx="8808322" cy="2918221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05268" y="30599654"/>
            <a:ext cx="83977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Residual: </a:t>
            </a:r>
            <a:r>
              <a:rPr lang="en-US" altLang="zh-CN" sz="2400" dirty="0"/>
              <a:t>compute residual point cloud data for smaller numerical range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Quantization: </a:t>
            </a:r>
            <a:r>
              <a:rPr lang="en-US" altLang="zh-CN" sz="2400" dirty="0"/>
              <a:t>numerical quantization to delta point cloud and low bit on SH attribute for low storage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RANS Encoding: </a:t>
            </a:r>
            <a:r>
              <a:rPr lang="en-US" altLang="zh-CN" sz="2400" dirty="0"/>
              <a:t>entropy encoding to efficiently compress the data</a:t>
            </a:r>
          </a:p>
          <a:p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889" y="6422232"/>
            <a:ext cx="8999538" cy="352250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8997950" y="16525005"/>
            <a:ext cx="8820150" cy="725715"/>
            <a:chOff x="0" y="2939415"/>
            <a:chExt cx="8820150" cy="725715"/>
          </a:xfrm>
        </p:grpSpPr>
        <p:sp>
          <p:nvSpPr>
            <p:cNvPr id="46" name="单圆角矩形 45"/>
            <p:cNvSpPr/>
            <p:nvPr/>
          </p:nvSpPr>
          <p:spPr>
            <a:xfrm>
              <a:off x="0" y="2939415"/>
              <a:ext cx="8820150" cy="725715"/>
            </a:xfrm>
            <a:prstGeom prst="round1Rect">
              <a:avLst>
                <a:gd name="adj" fmla="val 497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52730" y="2979106"/>
              <a:ext cx="6292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Ablation: Compression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9125314" y="23950793"/>
            <a:ext cx="8719088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HyperNeRF</a:t>
            </a:r>
            <a:r>
              <a:rPr lang="en-US" altLang="zh-CN" sz="2400" dirty="0"/>
              <a:t> (top-left): pinhole camera, using depth estimation method from Dynamic View Synthesis from Dynamic Monocular Video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Dynamic Scene Dataset </a:t>
            </a:r>
            <a:r>
              <a:rPr lang="en-US" altLang="zh-CN" sz="2400" dirty="0"/>
              <a:t>(top-right): hand-held monocular </a:t>
            </a:r>
            <a:r>
              <a:rPr lang="en-US" altLang="zh-CN" sz="2400" dirty="0" err="1"/>
              <a:t>camcera</a:t>
            </a:r>
            <a:r>
              <a:rPr lang="en-US" altLang="zh-CN" sz="2400" dirty="0"/>
              <a:t>, short-term dynamic events (~5 seconds)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D-</a:t>
            </a:r>
            <a:r>
              <a:rPr lang="en-US" altLang="zh-CN" sz="2400" b="1" dirty="0" err="1"/>
              <a:t>NeRF</a:t>
            </a:r>
            <a:r>
              <a:rPr lang="en-US" altLang="zh-CN" sz="2400" dirty="0"/>
              <a:t> (bottom-left and bottom-right): a sparse set of images of a dynamic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Instant-NVR</a:t>
            </a:r>
            <a:r>
              <a:rPr lang="en-US" altLang="zh-CN" sz="2400" dirty="0"/>
              <a:t> (center bottom): RGB-D Kinect camera</a:t>
            </a:r>
            <a:endParaRPr lang="zh-CN" altLang="en-US" sz="2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8972219" y="3574320"/>
            <a:ext cx="8898476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the Gaussian parameters (rotation, position, scaling) for shape and position, we found that optimizing the scaling parameter didn't notably improve rendering but increased training time. Consequently, in designing our deform-net, we omitted optimizing the Gaussian scaling.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Results from training with and without scaling indicate a 9% time difference (with scale: 102 min, without scale: 93 min).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09117"/>
            <a:ext cx="17999075" cy="4309983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9173127" y="19723485"/>
            <a:ext cx="84493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Raw: </a:t>
            </a:r>
            <a:r>
              <a:rPr lang="en-US" altLang="zh-CN" sz="2400" dirty="0"/>
              <a:t>directly saved per-frame </a:t>
            </a:r>
            <a:r>
              <a:rPr lang="en-US" altLang="zh-CN" sz="2400" dirty="0" err="1"/>
              <a:t>gaussian</a:t>
            </a:r>
            <a:r>
              <a:rPr lang="en-US" altLang="zh-CN" sz="2400" dirty="0"/>
              <a:t> point cloud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High-bit Quantization: </a:t>
            </a:r>
            <a:r>
              <a:rPr lang="en-US" altLang="zh-CN" sz="2400" dirty="0"/>
              <a:t>11-bit quantization on the point cloud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Low-bit Quantization: </a:t>
            </a:r>
            <a:r>
              <a:rPr lang="en-US" altLang="zh-CN" sz="2400" dirty="0"/>
              <a:t>9-bit quantization on the point cloud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Ours: </a:t>
            </a:r>
            <a:r>
              <a:rPr lang="en-US" altLang="zh-CN" sz="2400" dirty="0"/>
              <a:t>compute the residual between the current frame and the previous frame, and then adopt 9-bit quantization and RANS </a:t>
            </a:r>
            <a:r>
              <a:rPr lang="en-US" altLang="zh-CN" sz="2400" dirty="0" err="1"/>
              <a:t>encodig</a:t>
            </a:r>
            <a:r>
              <a:rPr lang="en-US" altLang="zh-CN" sz="2400" dirty="0"/>
              <a:t> on the residual data</a:t>
            </a:r>
          </a:p>
          <a:p>
            <a:endParaRPr lang="zh-CN" altLang="en-US" sz="2400" dirty="0"/>
          </a:p>
        </p:txBody>
      </p:sp>
      <p:pic>
        <p:nvPicPr>
          <p:cNvPr id="53" name="图片 52" descr="20240109-0124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0680" y="17478275"/>
            <a:ext cx="8420282" cy="2128158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9012889" y="10473448"/>
            <a:ext cx="8820150" cy="725715"/>
            <a:chOff x="0" y="2939415"/>
            <a:chExt cx="8820150" cy="725715"/>
          </a:xfrm>
        </p:grpSpPr>
        <p:sp>
          <p:nvSpPr>
            <p:cNvPr id="43" name="单圆角矩形 42"/>
            <p:cNvSpPr/>
            <p:nvPr/>
          </p:nvSpPr>
          <p:spPr>
            <a:xfrm>
              <a:off x="0" y="2939415"/>
              <a:ext cx="8820150" cy="725715"/>
            </a:xfrm>
            <a:prstGeom prst="round1Rect">
              <a:avLst>
                <a:gd name="adj" fmla="val 497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52730" y="2979106"/>
              <a:ext cx="5189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Ablation: Tracking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图片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229392" y="11337764"/>
            <a:ext cx="8603647" cy="2034174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9225488" y="13525459"/>
            <a:ext cx="87128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ym typeface="+mn-ea"/>
              </a:rPr>
              <a:t>Without Flow Tracking: </a:t>
            </a:r>
            <a:r>
              <a:rPr lang="en-US" altLang="zh-CN" sz="2400" dirty="0">
                <a:sym typeface="+mn-ea"/>
              </a:rPr>
              <a:t>directly use deform net to construct deformable gaussians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ym typeface="+mn-ea"/>
              </a:rPr>
              <a:t>Ours-full: </a:t>
            </a:r>
            <a:r>
              <a:rPr lang="en-US" altLang="zh-CN" sz="2400" dirty="0">
                <a:sym typeface="+mn-ea"/>
              </a:rPr>
              <a:t>preprocess images to get flow between frames. Utilizing depth and optical flow as an effective initialization strategy for the deform net, aiming to expedite the optimization process.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32715" y="19816089"/>
            <a:ext cx="8790940" cy="49644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400" dirty="0">
                <a:sym typeface="+mn-ea"/>
              </a:rPr>
              <a:t>We employ RAFT as our method for optical flow tracking. RAFT comprises a Feature Extractor, Context Extractor, Visual Similarity Calculator, and Updater to optimize the flow tracking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ym typeface="+mn-ea"/>
              </a:rPr>
              <a:t>Feature Extractor &amp; Context Extractor: </a:t>
            </a:r>
            <a:r>
              <a:rPr lang="en-US" altLang="zh-CN" sz="2400" dirty="0">
                <a:sym typeface="+mn-ea"/>
              </a:rPr>
              <a:t>extract features from two images, followed by the extraction of semantic information from one of the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ym typeface="+mn-ea"/>
              </a:rPr>
              <a:t>Visual Similarity Calculator: </a:t>
            </a:r>
            <a:r>
              <a:rPr lang="en-US" altLang="zh-CN" sz="2400" dirty="0">
                <a:sym typeface="+mn-ea"/>
              </a:rPr>
              <a:t>constructs a 4D correlation volume by calculating the dot product between feature vectors.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ym typeface="+mn-ea"/>
              </a:rPr>
              <a:t>Updater: </a:t>
            </a:r>
            <a:r>
              <a:rPr lang="en-US" altLang="zh-CN" sz="2400" dirty="0">
                <a:sym typeface="+mn-ea"/>
              </a:rPr>
              <a:t>updates and refines flow tracking by iteratively searching the correlation volume based on current optical flow estimates.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JkNzlkMmNkYjBmMmM2OWZjMGI5NmFhZmQ1NWMxZTMifQ=="/>
  <p:tag name="KSO_WPP_MARK_KEY" val="901f867b-9c2d-4937-9296-b062e6fed4e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542</Words>
  <Application>Microsoft Office PowerPoint</Application>
  <PresentationFormat>自定义</PresentationFormat>
  <Paragraphs>40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Cambria Math</vt:lpstr>
      <vt:lpstr>Wingdings</vt:lpstr>
      <vt:lpstr>WPS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3200398559@qq.com</cp:lastModifiedBy>
  <cp:revision>181</cp:revision>
  <dcterms:created xsi:type="dcterms:W3CDTF">2019-06-19T02:08:00Z</dcterms:created>
  <dcterms:modified xsi:type="dcterms:W3CDTF">2024-01-09T00:28:47Z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54AEAF901D2B4923A6F7925165E58D14_12</vt:lpwstr>
  </property>
</Properties>
</file>